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9" r:id="rId3"/>
    <p:sldId id="258" r:id="rId4"/>
    <p:sldId id="262" r:id="rId5"/>
    <p:sldId id="264" r:id="rId6"/>
    <p:sldId id="265" r:id="rId7"/>
    <p:sldId id="266" r:id="rId8"/>
    <p:sldId id="267" r:id="rId9"/>
    <p:sldId id="282" r:id="rId10"/>
    <p:sldId id="281" r:id="rId11"/>
    <p:sldId id="270" r:id="rId12"/>
    <p:sldId id="271" r:id="rId13"/>
    <p:sldId id="273" r:id="rId14"/>
    <p:sldId id="278" r:id="rId15"/>
    <p:sldId id="280" r:id="rId16"/>
    <p:sldId id="28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19" d="100"/>
          <a:sy n="119" d="100"/>
        </p:scale>
        <p:origin x="-7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651BC0-DB3A-4010-938A-9B4C24011FBD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0E80EC7F-9969-473D-A843-91FBFB28BE80}">
      <dgm:prSet phldrT="[Текст]"/>
      <dgm:spPr/>
      <dgm:t>
        <a:bodyPr/>
        <a:lstStyle/>
        <a:p>
          <a:r>
            <a:rPr lang="ru-RU" dirty="0" smtClean="0"/>
            <a:t>Производитель ЛП</a:t>
          </a:r>
          <a:endParaRPr lang="ru-RU" dirty="0"/>
        </a:p>
      </dgm:t>
    </dgm:pt>
    <dgm:pt modelId="{8FF22AA5-D4ED-49C6-AD8E-7C13E413F68A}" type="parTrans" cxnId="{513707D7-14E6-40DC-9393-3B3D25CCD5FB}">
      <dgm:prSet/>
      <dgm:spPr/>
      <dgm:t>
        <a:bodyPr/>
        <a:lstStyle/>
        <a:p>
          <a:endParaRPr lang="ru-RU"/>
        </a:p>
      </dgm:t>
    </dgm:pt>
    <dgm:pt modelId="{84D4C2A9-E166-47EB-A302-5C96552B27E4}" type="sibTrans" cxnId="{513707D7-14E6-40DC-9393-3B3D25CCD5FB}">
      <dgm:prSet/>
      <dgm:spPr/>
      <dgm:t>
        <a:bodyPr/>
        <a:lstStyle/>
        <a:p>
          <a:endParaRPr lang="ru-RU"/>
        </a:p>
      </dgm:t>
    </dgm:pt>
    <dgm:pt modelId="{78F006F7-EDFA-4B65-BE7F-D97996E9B085}">
      <dgm:prSet phldrT="[Текст]"/>
      <dgm:spPr/>
      <dgm:t>
        <a:bodyPr/>
        <a:lstStyle/>
        <a:p>
          <a:r>
            <a:rPr lang="ru-RU" dirty="0" smtClean="0"/>
            <a:t>Оптовый поставщик ЛП</a:t>
          </a:r>
          <a:endParaRPr lang="ru-RU" dirty="0"/>
        </a:p>
      </dgm:t>
    </dgm:pt>
    <dgm:pt modelId="{33439157-D6BE-451E-8453-F2E96220F2F7}" type="parTrans" cxnId="{9175A706-716A-4A36-AE0B-8AF9CB17C429}">
      <dgm:prSet/>
      <dgm:spPr/>
      <dgm:t>
        <a:bodyPr/>
        <a:lstStyle/>
        <a:p>
          <a:endParaRPr lang="ru-RU"/>
        </a:p>
      </dgm:t>
    </dgm:pt>
    <dgm:pt modelId="{36715070-37EB-452B-96AB-9D965DBE4C05}" type="sibTrans" cxnId="{9175A706-716A-4A36-AE0B-8AF9CB17C429}">
      <dgm:prSet/>
      <dgm:spPr/>
      <dgm:t>
        <a:bodyPr/>
        <a:lstStyle/>
        <a:p>
          <a:endParaRPr lang="ru-RU"/>
        </a:p>
      </dgm:t>
    </dgm:pt>
    <dgm:pt modelId="{D159A7AE-AB62-4197-992F-C3E0803B5A2F}">
      <dgm:prSet phldrT="[Текст]"/>
      <dgm:spPr/>
      <dgm:t>
        <a:bodyPr/>
        <a:lstStyle/>
        <a:p>
          <a:r>
            <a:rPr lang="ru-RU" dirty="0" smtClean="0"/>
            <a:t>Аптека</a:t>
          </a:r>
        </a:p>
        <a:p>
          <a:r>
            <a:rPr lang="ru-RU" dirty="0" smtClean="0"/>
            <a:t>или МО</a:t>
          </a:r>
          <a:endParaRPr lang="ru-RU" dirty="0"/>
        </a:p>
      </dgm:t>
    </dgm:pt>
    <dgm:pt modelId="{869EB6B2-8F12-4E6A-9C5C-A649EC491028}" type="parTrans" cxnId="{3C032235-6061-44F2-BE73-3F275CBE3FA7}">
      <dgm:prSet/>
      <dgm:spPr/>
      <dgm:t>
        <a:bodyPr/>
        <a:lstStyle/>
        <a:p>
          <a:endParaRPr lang="ru-RU"/>
        </a:p>
      </dgm:t>
    </dgm:pt>
    <dgm:pt modelId="{C3A4C452-C4ED-4358-8FB0-FD8FD1D20B6B}" type="sibTrans" cxnId="{3C032235-6061-44F2-BE73-3F275CBE3FA7}">
      <dgm:prSet/>
      <dgm:spPr/>
      <dgm:t>
        <a:bodyPr/>
        <a:lstStyle/>
        <a:p>
          <a:endParaRPr lang="ru-RU"/>
        </a:p>
      </dgm:t>
    </dgm:pt>
    <dgm:pt modelId="{56A55AF3-6FB7-4B57-B0E9-7860D43DDAEE}" type="pres">
      <dgm:prSet presAssocID="{D4651BC0-DB3A-4010-938A-9B4C24011FBD}" presName="Name0" presStyleCnt="0">
        <dgm:presLayoutVars>
          <dgm:dir/>
          <dgm:resizeHandles val="exact"/>
        </dgm:presLayoutVars>
      </dgm:prSet>
      <dgm:spPr/>
    </dgm:pt>
    <dgm:pt modelId="{47329A6D-3FB6-4F05-A15E-6C26ECC8927A}" type="pres">
      <dgm:prSet presAssocID="{0E80EC7F-9969-473D-A843-91FBFB28BE80}" presName="node" presStyleLbl="node1" presStyleIdx="0" presStyleCnt="3" custLinFactY="28756" custLinFactNeighborX="276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546DF-9EEC-4BB3-98A5-A9851272D223}" type="pres">
      <dgm:prSet presAssocID="{84D4C2A9-E166-47EB-A302-5C96552B27E4}" presName="sibTrans" presStyleLbl="sibTrans2D1" presStyleIdx="0" presStyleCnt="2"/>
      <dgm:spPr/>
      <dgm:t>
        <a:bodyPr/>
        <a:lstStyle/>
        <a:p>
          <a:endParaRPr lang="ru-RU"/>
        </a:p>
      </dgm:t>
    </dgm:pt>
    <dgm:pt modelId="{8D3A5967-8B9F-4DDC-86A5-75DE7245D128}" type="pres">
      <dgm:prSet presAssocID="{84D4C2A9-E166-47EB-A302-5C96552B27E4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DA579CD-73D4-4D27-B9EB-516CAE0D47DE}" type="pres">
      <dgm:prSet presAssocID="{78F006F7-EDFA-4B65-BE7F-D97996E9B085}" presName="node" presStyleLbl="node1" presStyleIdx="1" presStyleCnt="3" custLinFactY="22695" custLinFactNeighborX="-120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BB216-FDB7-49D4-8195-B72A2F495209}" type="pres">
      <dgm:prSet presAssocID="{36715070-37EB-452B-96AB-9D965DBE4C05}" presName="sibTrans" presStyleLbl="sibTrans2D1" presStyleIdx="1" presStyleCnt="2"/>
      <dgm:spPr/>
      <dgm:t>
        <a:bodyPr/>
        <a:lstStyle/>
        <a:p>
          <a:endParaRPr lang="ru-RU"/>
        </a:p>
      </dgm:t>
    </dgm:pt>
    <dgm:pt modelId="{F5999BAF-2BFF-42FC-BBBD-901FC1C27980}" type="pres">
      <dgm:prSet presAssocID="{36715070-37EB-452B-96AB-9D965DBE4C0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EC3A32F-A455-4964-94F8-F7584FB972BE}" type="pres">
      <dgm:prSet presAssocID="{D159A7AE-AB62-4197-992F-C3E0803B5A2F}" presName="node" presStyleLbl="node1" presStyleIdx="2" presStyleCnt="3" custLinFactY="28756" custLinFactNeighborX="-352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F83715-C392-4992-947E-C13701B8F964}" type="presOf" srcId="{0E80EC7F-9969-473D-A843-91FBFB28BE80}" destId="{47329A6D-3FB6-4F05-A15E-6C26ECC8927A}" srcOrd="0" destOrd="0" presId="urn:microsoft.com/office/officeart/2005/8/layout/process1"/>
    <dgm:cxn modelId="{D4356081-BE94-4947-A1AA-D2ED5A3AE028}" type="presOf" srcId="{78F006F7-EDFA-4B65-BE7F-D97996E9B085}" destId="{8DA579CD-73D4-4D27-B9EB-516CAE0D47DE}" srcOrd="0" destOrd="0" presId="urn:microsoft.com/office/officeart/2005/8/layout/process1"/>
    <dgm:cxn modelId="{310AECBC-9926-4E8D-9230-E6883DAB9EA4}" type="presOf" srcId="{D4651BC0-DB3A-4010-938A-9B4C24011FBD}" destId="{56A55AF3-6FB7-4B57-B0E9-7860D43DDAEE}" srcOrd="0" destOrd="0" presId="urn:microsoft.com/office/officeart/2005/8/layout/process1"/>
    <dgm:cxn modelId="{9175A706-716A-4A36-AE0B-8AF9CB17C429}" srcId="{D4651BC0-DB3A-4010-938A-9B4C24011FBD}" destId="{78F006F7-EDFA-4B65-BE7F-D97996E9B085}" srcOrd="1" destOrd="0" parTransId="{33439157-D6BE-451E-8453-F2E96220F2F7}" sibTransId="{36715070-37EB-452B-96AB-9D965DBE4C05}"/>
    <dgm:cxn modelId="{DED5ACFF-1BD1-4D8B-9DDE-4270FCEA36A5}" type="presOf" srcId="{36715070-37EB-452B-96AB-9D965DBE4C05}" destId="{930BB216-FDB7-49D4-8195-B72A2F495209}" srcOrd="0" destOrd="0" presId="urn:microsoft.com/office/officeart/2005/8/layout/process1"/>
    <dgm:cxn modelId="{0A0D9B18-F299-4FE8-B194-DB9C03952DF4}" type="presOf" srcId="{84D4C2A9-E166-47EB-A302-5C96552B27E4}" destId="{FB4546DF-9EEC-4BB3-98A5-A9851272D223}" srcOrd="0" destOrd="0" presId="urn:microsoft.com/office/officeart/2005/8/layout/process1"/>
    <dgm:cxn modelId="{513707D7-14E6-40DC-9393-3B3D25CCD5FB}" srcId="{D4651BC0-DB3A-4010-938A-9B4C24011FBD}" destId="{0E80EC7F-9969-473D-A843-91FBFB28BE80}" srcOrd="0" destOrd="0" parTransId="{8FF22AA5-D4ED-49C6-AD8E-7C13E413F68A}" sibTransId="{84D4C2A9-E166-47EB-A302-5C96552B27E4}"/>
    <dgm:cxn modelId="{3C032235-6061-44F2-BE73-3F275CBE3FA7}" srcId="{D4651BC0-DB3A-4010-938A-9B4C24011FBD}" destId="{D159A7AE-AB62-4197-992F-C3E0803B5A2F}" srcOrd="2" destOrd="0" parTransId="{869EB6B2-8F12-4E6A-9C5C-A649EC491028}" sibTransId="{C3A4C452-C4ED-4358-8FB0-FD8FD1D20B6B}"/>
    <dgm:cxn modelId="{990FBE9F-A2EC-48C3-937F-277BD3A6B58D}" type="presOf" srcId="{D159A7AE-AB62-4197-992F-C3E0803B5A2F}" destId="{3EC3A32F-A455-4964-94F8-F7584FB972BE}" srcOrd="0" destOrd="0" presId="urn:microsoft.com/office/officeart/2005/8/layout/process1"/>
    <dgm:cxn modelId="{3D2B0C77-42E9-4BA9-B3D9-A5A38AEEE0F8}" type="presOf" srcId="{84D4C2A9-E166-47EB-A302-5C96552B27E4}" destId="{8D3A5967-8B9F-4DDC-86A5-75DE7245D128}" srcOrd="1" destOrd="0" presId="urn:microsoft.com/office/officeart/2005/8/layout/process1"/>
    <dgm:cxn modelId="{9F76BD90-81A8-4E59-B232-EBB1AF33A9EE}" type="presOf" srcId="{36715070-37EB-452B-96AB-9D965DBE4C05}" destId="{F5999BAF-2BFF-42FC-BBBD-901FC1C27980}" srcOrd="1" destOrd="0" presId="urn:microsoft.com/office/officeart/2005/8/layout/process1"/>
    <dgm:cxn modelId="{D652D0EF-C32A-4DD6-9887-334771717FF0}" type="presParOf" srcId="{56A55AF3-6FB7-4B57-B0E9-7860D43DDAEE}" destId="{47329A6D-3FB6-4F05-A15E-6C26ECC8927A}" srcOrd="0" destOrd="0" presId="urn:microsoft.com/office/officeart/2005/8/layout/process1"/>
    <dgm:cxn modelId="{F13A4783-7B78-460B-829F-238445D1B39D}" type="presParOf" srcId="{56A55AF3-6FB7-4B57-B0E9-7860D43DDAEE}" destId="{FB4546DF-9EEC-4BB3-98A5-A9851272D223}" srcOrd="1" destOrd="0" presId="urn:microsoft.com/office/officeart/2005/8/layout/process1"/>
    <dgm:cxn modelId="{01B871F3-6A78-497E-9535-347A85C63A8E}" type="presParOf" srcId="{FB4546DF-9EEC-4BB3-98A5-A9851272D223}" destId="{8D3A5967-8B9F-4DDC-86A5-75DE7245D128}" srcOrd="0" destOrd="0" presId="urn:microsoft.com/office/officeart/2005/8/layout/process1"/>
    <dgm:cxn modelId="{F03D5F17-0BB7-460C-8198-C0D6813F62A0}" type="presParOf" srcId="{56A55AF3-6FB7-4B57-B0E9-7860D43DDAEE}" destId="{8DA579CD-73D4-4D27-B9EB-516CAE0D47DE}" srcOrd="2" destOrd="0" presId="urn:microsoft.com/office/officeart/2005/8/layout/process1"/>
    <dgm:cxn modelId="{DC028703-7585-492C-BF95-5FC331809A14}" type="presParOf" srcId="{56A55AF3-6FB7-4B57-B0E9-7860D43DDAEE}" destId="{930BB216-FDB7-49D4-8195-B72A2F495209}" srcOrd="3" destOrd="0" presId="urn:microsoft.com/office/officeart/2005/8/layout/process1"/>
    <dgm:cxn modelId="{7096A8F6-4BB9-497D-9A8C-83A8BCC55043}" type="presParOf" srcId="{930BB216-FDB7-49D4-8195-B72A2F495209}" destId="{F5999BAF-2BFF-42FC-BBBD-901FC1C27980}" srcOrd="0" destOrd="0" presId="urn:microsoft.com/office/officeart/2005/8/layout/process1"/>
    <dgm:cxn modelId="{64F5E7FD-D374-421B-926B-FFF6ADC96A7B}" type="presParOf" srcId="{56A55AF3-6FB7-4B57-B0E9-7860D43DDAEE}" destId="{3EC3A32F-A455-4964-94F8-F7584FB972B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6EC14A-E8D2-4E73-819F-AA98B5612A7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119913F-B677-4270-9E83-DBD414368FA9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</a:rPr>
            <a:t>2016</a:t>
          </a:r>
          <a:endParaRPr lang="ru-RU" sz="4000" dirty="0">
            <a:solidFill>
              <a:schemeClr val="tx1"/>
            </a:solidFill>
          </a:endParaRPr>
        </a:p>
      </dgm:t>
    </dgm:pt>
    <dgm:pt modelId="{126A0075-9F59-4B2C-8B12-EC7A14D58C80}" type="parTrans" cxnId="{197974B8-105B-4DCD-9193-6F66EDC13FF7}">
      <dgm:prSet/>
      <dgm:spPr/>
      <dgm:t>
        <a:bodyPr/>
        <a:lstStyle/>
        <a:p>
          <a:endParaRPr lang="ru-RU"/>
        </a:p>
      </dgm:t>
    </dgm:pt>
    <dgm:pt modelId="{3A30891C-35F4-43A8-BDD3-5B1C42C9B82F}" type="sibTrans" cxnId="{197974B8-105B-4DCD-9193-6F66EDC13FF7}">
      <dgm:prSet/>
      <dgm:spPr/>
      <dgm:t>
        <a:bodyPr/>
        <a:lstStyle/>
        <a:p>
          <a:endParaRPr lang="ru-RU"/>
        </a:p>
      </dgm:t>
    </dgm:pt>
    <dgm:pt modelId="{33A8020D-AC05-420F-93AA-1D6EFA05979B}" type="pres">
      <dgm:prSet presAssocID="{696EC14A-E8D2-4E73-819F-AA98B5612A7C}" presName="Name0" presStyleCnt="0">
        <dgm:presLayoutVars>
          <dgm:dir/>
          <dgm:animLvl val="lvl"/>
          <dgm:resizeHandles val="exact"/>
        </dgm:presLayoutVars>
      </dgm:prSet>
      <dgm:spPr/>
    </dgm:pt>
    <dgm:pt modelId="{8CF7B389-C5E0-42F4-8940-FC0EF5E4F5E1}" type="pres">
      <dgm:prSet presAssocID="{D119913F-B677-4270-9E83-DBD414368FA9}" presName="parTxOnly" presStyleLbl="node1" presStyleIdx="0" presStyleCnt="1" custScaleX="100098" custScaleY="73430" custLinFactNeighborX="-985" custLinFactNeighborY="-285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FA9FCF-2405-42FF-8C09-C97AFDE5D542}" type="presOf" srcId="{696EC14A-E8D2-4E73-819F-AA98B5612A7C}" destId="{33A8020D-AC05-420F-93AA-1D6EFA05979B}" srcOrd="0" destOrd="0" presId="urn:microsoft.com/office/officeart/2005/8/layout/chevron1"/>
    <dgm:cxn modelId="{197974B8-105B-4DCD-9193-6F66EDC13FF7}" srcId="{696EC14A-E8D2-4E73-819F-AA98B5612A7C}" destId="{D119913F-B677-4270-9E83-DBD414368FA9}" srcOrd="0" destOrd="0" parTransId="{126A0075-9F59-4B2C-8B12-EC7A14D58C80}" sibTransId="{3A30891C-35F4-43A8-BDD3-5B1C42C9B82F}"/>
    <dgm:cxn modelId="{72751A17-2010-49B8-BC50-9CD49754C1CC}" type="presOf" srcId="{D119913F-B677-4270-9E83-DBD414368FA9}" destId="{8CF7B389-C5E0-42F4-8940-FC0EF5E4F5E1}" srcOrd="0" destOrd="0" presId="urn:microsoft.com/office/officeart/2005/8/layout/chevron1"/>
    <dgm:cxn modelId="{6C08500E-32C1-4BF3-9D94-47AEC82F4E94}" type="presParOf" srcId="{33A8020D-AC05-420F-93AA-1D6EFA05979B}" destId="{8CF7B389-C5E0-42F4-8940-FC0EF5E4F5E1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6EC14A-E8D2-4E73-819F-AA98B5612A7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119913F-B677-4270-9E83-DBD414368FA9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</a:rPr>
            <a:t>2017</a:t>
          </a:r>
          <a:endParaRPr lang="ru-RU" sz="4000" dirty="0">
            <a:solidFill>
              <a:schemeClr val="tx1"/>
            </a:solidFill>
          </a:endParaRPr>
        </a:p>
      </dgm:t>
    </dgm:pt>
    <dgm:pt modelId="{126A0075-9F59-4B2C-8B12-EC7A14D58C80}" type="parTrans" cxnId="{197974B8-105B-4DCD-9193-6F66EDC13FF7}">
      <dgm:prSet/>
      <dgm:spPr/>
      <dgm:t>
        <a:bodyPr/>
        <a:lstStyle/>
        <a:p>
          <a:endParaRPr lang="ru-RU"/>
        </a:p>
      </dgm:t>
    </dgm:pt>
    <dgm:pt modelId="{3A30891C-35F4-43A8-BDD3-5B1C42C9B82F}" type="sibTrans" cxnId="{197974B8-105B-4DCD-9193-6F66EDC13FF7}">
      <dgm:prSet/>
      <dgm:spPr/>
      <dgm:t>
        <a:bodyPr/>
        <a:lstStyle/>
        <a:p>
          <a:endParaRPr lang="ru-RU"/>
        </a:p>
      </dgm:t>
    </dgm:pt>
    <dgm:pt modelId="{33A8020D-AC05-420F-93AA-1D6EFA05979B}" type="pres">
      <dgm:prSet presAssocID="{696EC14A-E8D2-4E73-819F-AA98B5612A7C}" presName="Name0" presStyleCnt="0">
        <dgm:presLayoutVars>
          <dgm:dir/>
          <dgm:animLvl val="lvl"/>
          <dgm:resizeHandles val="exact"/>
        </dgm:presLayoutVars>
      </dgm:prSet>
      <dgm:spPr/>
    </dgm:pt>
    <dgm:pt modelId="{8CF7B389-C5E0-42F4-8940-FC0EF5E4F5E1}" type="pres">
      <dgm:prSet presAssocID="{D119913F-B677-4270-9E83-DBD414368FA9}" presName="parTxOnly" presStyleLbl="node1" presStyleIdx="0" presStyleCnt="1" custScaleX="100098" custScaleY="73430" custLinFactNeighborX="-985" custLinFactNeighborY="-285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148E61-6001-4792-82A6-4265FD0ED61E}" type="presOf" srcId="{D119913F-B677-4270-9E83-DBD414368FA9}" destId="{8CF7B389-C5E0-42F4-8940-FC0EF5E4F5E1}" srcOrd="0" destOrd="0" presId="urn:microsoft.com/office/officeart/2005/8/layout/chevron1"/>
    <dgm:cxn modelId="{6B83B9C3-ACE9-495F-A54F-A714475EBF03}" type="presOf" srcId="{696EC14A-E8D2-4E73-819F-AA98B5612A7C}" destId="{33A8020D-AC05-420F-93AA-1D6EFA05979B}" srcOrd="0" destOrd="0" presId="urn:microsoft.com/office/officeart/2005/8/layout/chevron1"/>
    <dgm:cxn modelId="{197974B8-105B-4DCD-9193-6F66EDC13FF7}" srcId="{696EC14A-E8D2-4E73-819F-AA98B5612A7C}" destId="{D119913F-B677-4270-9E83-DBD414368FA9}" srcOrd="0" destOrd="0" parTransId="{126A0075-9F59-4B2C-8B12-EC7A14D58C80}" sibTransId="{3A30891C-35F4-43A8-BDD3-5B1C42C9B82F}"/>
    <dgm:cxn modelId="{41666603-EDC5-426F-9509-D689CC1FBE29}" type="presParOf" srcId="{33A8020D-AC05-420F-93AA-1D6EFA05979B}" destId="{8CF7B389-C5E0-42F4-8940-FC0EF5E4F5E1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6EC14A-E8D2-4E73-819F-AA98B5612A7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119913F-B677-4270-9E83-DBD414368FA9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</a:rPr>
            <a:t>2018</a:t>
          </a:r>
          <a:endParaRPr lang="ru-RU" sz="4000" dirty="0">
            <a:solidFill>
              <a:schemeClr val="tx1"/>
            </a:solidFill>
          </a:endParaRPr>
        </a:p>
      </dgm:t>
    </dgm:pt>
    <dgm:pt modelId="{126A0075-9F59-4B2C-8B12-EC7A14D58C80}" type="parTrans" cxnId="{197974B8-105B-4DCD-9193-6F66EDC13FF7}">
      <dgm:prSet/>
      <dgm:spPr/>
      <dgm:t>
        <a:bodyPr/>
        <a:lstStyle/>
        <a:p>
          <a:endParaRPr lang="ru-RU"/>
        </a:p>
      </dgm:t>
    </dgm:pt>
    <dgm:pt modelId="{3A30891C-35F4-43A8-BDD3-5B1C42C9B82F}" type="sibTrans" cxnId="{197974B8-105B-4DCD-9193-6F66EDC13FF7}">
      <dgm:prSet/>
      <dgm:spPr/>
      <dgm:t>
        <a:bodyPr/>
        <a:lstStyle/>
        <a:p>
          <a:endParaRPr lang="ru-RU"/>
        </a:p>
      </dgm:t>
    </dgm:pt>
    <dgm:pt modelId="{33A8020D-AC05-420F-93AA-1D6EFA05979B}" type="pres">
      <dgm:prSet presAssocID="{696EC14A-E8D2-4E73-819F-AA98B5612A7C}" presName="Name0" presStyleCnt="0">
        <dgm:presLayoutVars>
          <dgm:dir/>
          <dgm:animLvl val="lvl"/>
          <dgm:resizeHandles val="exact"/>
        </dgm:presLayoutVars>
      </dgm:prSet>
      <dgm:spPr/>
    </dgm:pt>
    <dgm:pt modelId="{8CF7B389-C5E0-42F4-8940-FC0EF5E4F5E1}" type="pres">
      <dgm:prSet presAssocID="{D119913F-B677-4270-9E83-DBD414368FA9}" presName="parTxOnly" presStyleLbl="node1" presStyleIdx="0" presStyleCnt="1" custScaleX="100098" custScaleY="73430" custLinFactNeighborX="-3953" custLinFactNeighborY="76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1FD872-2396-4C4B-98BF-15FC9772E1BA}" type="presOf" srcId="{696EC14A-E8D2-4E73-819F-AA98B5612A7C}" destId="{33A8020D-AC05-420F-93AA-1D6EFA05979B}" srcOrd="0" destOrd="0" presId="urn:microsoft.com/office/officeart/2005/8/layout/chevron1"/>
    <dgm:cxn modelId="{EDB1BE51-7774-4C0C-B461-1DC90DAC0CFA}" type="presOf" srcId="{D119913F-B677-4270-9E83-DBD414368FA9}" destId="{8CF7B389-C5E0-42F4-8940-FC0EF5E4F5E1}" srcOrd="0" destOrd="0" presId="urn:microsoft.com/office/officeart/2005/8/layout/chevron1"/>
    <dgm:cxn modelId="{197974B8-105B-4DCD-9193-6F66EDC13FF7}" srcId="{696EC14A-E8D2-4E73-819F-AA98B5612A7C}" destId="{D119913F-B677-4270-9E83-DBD414368FA9}" srcOrd="0" destOrd="0" parTransId="{126A0075-9F59-4B2C-8B12-EC7A14D58C80}" sibTransId="{3A30891C-35F4-43A8-BDD3-5B1C42C9B82F}"/>
    <dgm:cxn modelId="{704BF9C9-3D66-49AF-9FA3-5ADA5C105F34}" type="presParOf" srcId="{33A8020D-AC05-420F-93AA-1D6EFA05979B}" destId="{8CF7B389-C5E0-42F4-8940-FC0EF5E4F5E1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6EC14A-E8D2-4E73-819F-AA98B5612A7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119913F-B677-4270-9E83-DBD414368FA9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</a:rPr>
            <a:t>2019</a:t>
          </a:r>
          <a:endParaRPr lang="ru-RU" sz="4000" dirty="0">
            <a:solidFill>
              <a:schemeClr val="tx1"/>
            </a:solidFill>
          </a:endParaRPr>
        </a:p>
      </dgm:t>
    </dgm:pt>
    <dgm:pt modelId="{126A0075-9F59-4B2C-8B12-EC7A14D58C80}" type="parTrans" cxnId="{197974B8-105B-4DCD-9193-6F66EDC13FF7}">
      <dgm:prSet/>
      <dgm:spPr/>
      <dgm:t>
        <a:bodyPr/>
        <a:lstStyle/>
        <a:p>
          <a:endParaRPr lang="ru-RU"/>
        </a:p>
      </dgm:t>
    </dgm:pt>
    <dgm:pt modelId="{3A30891C-35F4-43A8-BDD3-5B1C42C9B82F}" type="sibTrans" cxnId="{197974B8-105B-4DCD-9193-6F66EDC13FF7}">
      <dgm:prSet/>
      <dgm:spPr/>
      <dgm:t>
        <a:bodyPr/>
        <a:lstStyle/>
        <a:p>
          <a:endParaRPr lang="ru-RU"/>
        </a:p>
      </dgm:t>
    </dgm:pt>
    <dgm:pt modelId="{33A8020D-AC05-420F-93AA-1D6EFA05979B}" type="pres">
      <dgm:prSet presAssocID="{696EC14A-E8D2-4E73-819F-AA98B5612A7C}" presName="Name0" presStyleCnt="0">
        <dgm:presLayoutVars>
          <dgm:dir/>
          <dgm:animLvl val="lvl"/>
          <dgm:resizeHandles val="exact"/>
        </dgm:presLayoutVars>
      </dgm:prSet>
      <dgm:spPr/>
    </dgm:pt>
    <dgm:pt modelId="{8CF7B389-C5E0-42F4-8940-FC0EF5E4F5E1}" type="pres">
      <dgm:prSet presAssocID="{D119913F-B677-4270-9E83-DBD414368FA9}" presName="parTxOnly" presStyleLbl="node1" presStyleIdx="0" presStyleCnt="1" custScaleX="100098" custScaleY="73430" custLinFactNeighborX="-39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DBF234-B455-40AE-8A98-7E8C9C2850E6}" type="presOf" srcId="{696EC14A-E8D2-4E73-819F-AA98B5612A7C}" destId="{33A8020D-AC05-420F-93AA-1D6EFA05979B}" srcOrd="0" destOrd="0" presId="urn:microsoft.com/office/officeart/2005/8/layout/chevron1"/>
    <dgm:cxn modelId="{67144B38-4D21-4EE9-A63D-BB397A838B4B}" type="presOf" srcId="{D119913F-B677-4270-9E83-DBD414368FA9}" destId="{8CF7B389-C5E0-42F4-8940-FC0EF5E4F5E1}" srcOrd="0" destOrd="0" presId="urn:microsoft.com/office/officeart/2005/8/layout/chevron1"/>
    <dgm:cxn modelId="{197974B8-105B-4DCD-9193-6F66EDC13FF7}" srcId="{696EC14A-E8D2-4E73-819F-AA98B5612A7C}" destId="{D119913F-B677-4270-9E83-DBD414368FA9}" srcOrd="0" destOrd="0" parTransId="{126A0075-9F59-4B2C-8B12-EC7A14D58C80}" sibTransId="{3A30891C-35F4-43A8-BDD3-5B1C42C9B82F}"/>
    <dgm:cxn modelId="{42D1BAC3-B976-4499-8A9F-809579C5AE64}" type="presParOf" srcId="{33A8020D-AC05-420F-93AA-1D6EFA05979B}" destId="{8CF7B389-C5E0-42F4-8940-FC0EF5E4F5E1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719-5A02-4C96-A77A-5E9F6BEB9E8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0CDA-879B-44D3-9955-7DA0B812A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719-5A02-4C96-A77A-5E9F6BEB9E8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0CDA-879B-44D3-9955-7DA0B812A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719-5A02-4C96-A77A-5E9F6BEB9E8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0CDA-879B-44D3-9955-7DA0B812A70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719-5A02-4C96-A77A-5E9F6BEB9E8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0CDA-879B-44D3-9955-7DA0B812A7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719-5A02-4C96-A77A-5E9F6BEB9E8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0CDA-879B-44D3-9955-7DA0B812A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719-5A02-4C96-A77A-5E9F6BEB9E8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0CDA-879B-44D3-9955-7DA0B812A7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719-5A02-4C96-A77A-5E9F6BEB9E8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0CDA-879B-44D3-9955-7DA0B812A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719-5A02-4C96-A77A-5E9F6BEB9E8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0CDA-879B-44D3-9955-7DA0B812A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719-5A02-4C96-A77A-5E9F6BEB9E8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0CDA-879B-44D3-9955-7DA0B812A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719-5A02-4C96-A77A-5E9F6BEB9E8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0CDA-879B-44D3-9955-7DA0B812A7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4719-5A02-4C96-A77A-5E9F6BEB9E8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0CDA-879B-44D3-9955-7DA0B812A7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78B4719-5A02-4C96-A77A-5E9F6BEB9E8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6C40CDA-879B-44D3-9955-7DA0B812A7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oszdravnadzor.ru/marking" TargetMode="External"/><Relationship Id="rId2" Type="http://schemas.openxmlformats.org/officeDocument/2006/relationships/hyperlink" Target="https://www.nalog.ru/rn66/taxation/labeling/med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miacso.ru/index.php/markirovka-l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ozd.parlament.gov.ru/bill/231634-7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2088232"/>
          </a:xfrm>
        </p:spPr>
        <p:txBody>
          <a:bodyPr>
            <a:normAutofit/>
          </a:bodyPr>
          <a:lstStyle/>
          <a:p>
            <a:r>
              <a:rPr lang="ru-RU" dirty="0" smtClean="0"/>
              <a:t>Мониторинг движения лекарственных препаратов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400800" cy="1752600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chemeClr val="tx1"/>
                </a:solidFill>
              </a:rPr>
              <a:t>МДЛП</a:t>
            </a:r>
            <a:endParaRPr lang="ru-RU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76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Тестирование ФГИС МДЛП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060848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Производитель</a:t>
            </a:r>
            <a:r>
              <a:rPr lang="ru-RU" dirty="0" smtClean="0"/>
              <a:t>: </a:t>
            </a:r>
            <a:r>
              <a:rPr lang="ru-RU" dirty="0"/>
              <a:t>Закрытое акционерное общество «Березовский фармацевтический завод</a:t>
            </a:r>
            <a:r>
              <a:rPr lang="ru-RU" dirty="0" smtClean="0"/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формирует и присваивает индивидуальный код упаковки лекарственного препарата и групповой код транспортной тары лекарственного </a:t>
            </a:r>
            <a:r>
              <a:rPr lang="ru-RU" dirty="0" smtClean="0"/>
              <a:t>препарата,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регистрирует </a:t>
            </a:r>
            <a:r>
              <a:rPr lang="ru-RU" dirty="0"/>
              <a:t>в ФГИС МДЛП выпуск и реализацию лекарственного препарата</a:t>
            </a:r>
            <a:endParaRPr lang="ru-RU" dirty="0" smtClean="0"/>
          </a:p>
          <a:p>
            <a:r>
              <a:rPr lang="ru-RU" b="1" dirty="0" smtClean="0"/>
              <a:t>Оптовый поставщик</a:t>
            </a:r>
            <a:r>
              <a:rPr lang="ru-RU" dirty="0" smtClean="0"/>
              <a:t>:  </a:t>
            </a:r>
            <a:r>
              <a:rPr lang="ru-RU" dirty="0"/>
              <a:t>Государственное унитарное предприятие Свердловской области «Фармация</a:t>
            </a:r>
            <a:r>
              <a:rPr lang="ru-RU" dirty="0" smtClean="0"/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проверяет в ФГИС МДЛП подлинность ЛП, а также информацию об отзыве </a:t>
            </a:r>
            <a:r>
              <a:rPr lang="ru-RU" dirty="0" smtClean="0"/>
              <a:t>ЛП,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</a:t>
            </a:r>
            <a:r>
              <a:rPr lang="ru-RU" dirty="0" smtClean="0"/>
              <a:t>егистрирует </a:t>
            </a:r>
            <a:r>
              <a:rPr lang="ru-RU" dirty="0"/>
              <a:t>в ФГИС МДЛП поступление ЛП на склад и реализацию ЛП со склада</a:t>
            </a:r>
            <a:endParaRPr lang="ru-RU" dirty="0" smtClean="0"/>
          </a:p>
          <a:p>
            <a:r>
              <a:rPr lang="ru-RU" b="1" dirty="0" smtClean="0"/>
              <a:t>МО</a:t>
            </a:r>
            <a:r>
              <a:rPr lang="ru-RU" dirty="0" smtClean="0"/>
              <a:t>: </a:t>
            </a:r>
            <a:r>
              <a:rPr lang="ru-RU" dirty="0"/>
              <a:t>Государственное бюджетное учреждение здравоохранения Свердловской области «</a:t>
            </a:r>
            <a:r>
              <a:rPr lang="ru-RU" dirty="0" err="1"/>
              <a:t>Полевская</a:t>
            </a:r>
            <a:r>
              <a:rPr lang="ru-RU" dirty="0"/>
              <a:t> центральная городская больница</a:t>
            </a:r>
            <a:r>
              <a:rPr lang="ru-RU" dirty="0" smtClean="0"/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проверяет в ФГИС МДЛП подлинность ЛП, а также информацию об отзыве ЛП,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регистрирует </a:t>
            </a:r>
            <a:r>
              <a:rPr lang="ru-RU" dirty="0"/>
              <a:t>в ФГИС МДЛП поступление ЛП из Фармации и списание ЛП (выдачу ЛП в отделение (стационар) для оказания медицинской помощи пациентам)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84168" y="134076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До 19.03.2018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4528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434488"/>
          </a:xfrm>
        </p:spPr>
        <p:txBody>
          <a:bodyPr>
            <a:normAutofit fontScale="90000"/>
          </a:bodyPr>
          <a:lstStyle/>
          <a:p>
            <a:r>
              <a:rPr lang="ru-RU" dirty="0"/>
              <a:t>Организационные вопросы в аптеке при работе с ИС «Маркировка»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708920"/>
            <a:ext cx="8352927" cy="3024336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>
                <a:solidFill>
                  <a:schemeClr val="tx1"/>
                </a:solidFill>
              </a:rPr>
              <a:t>Изучение нормативной и методической документации, освоение новой </a:t>
            </a:r>
            <a:r>
              <a:rPr lang="ru-RU" dirty="0" smtClean="0">
                <a:solidFill>
                  <a:schemeClr val="tx1"/>
                </a:solidFill>
              </a:rPr>
              <a:t>терминологии; </a:t>
            </a:r>
            <a:endParaRPr lang="ru-RU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Регистрация в личном кабинете ИС «Маркировка»;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Подготовка </a:t>
            </a:r>
            <a:r>
              <a:rPr lang="ru-RU" dirty="0">
                <a:solidFill>
                  <a:schemeClr val="tx1"/>
                </a:solidFill>
              </a:rPr>
              <a:t>оборудования и программного </a:t>
            </a:r>
            <a:r>
              <a:rPr lang="ru-RU" dirty="0" smtClean="0">
                <a:solidFill>
                  <a:schemeClr val="tx1"/>
                </a:solidFill>
              </a:rPr>
              <a:t>обеспечения;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Обучение персонала;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Запуск </a:t>
            </a:r>
            <a:r>
              <a:rPr lang="ru-RU" dirty="0">
                <a:solidFill>
                  <a:schemeClr val="tx1"/>
                </a:solidFill>
              </a:rPr>
              <a:t>в работу и контроль на первоначальном </a:t>
            </a:r>
            <a:r>
              <a:rPr lang="ru-RU" dirty="0" smtClean="0">
                <a:solidFill>
                  <a:schemeClr val="tx1"/>
                </a:solidFill>
              </a:rPr>
              <a:t>этапе.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08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 КИЗ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72816"/>
            <a:ext cx="8640960" cy="230832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6000" algn="just">
              <a:buFont typeface="Wingdings" pitchFamily="2" charset="2"/>
              <a:buChar char="Ø"/>
            </a:pPr>
            <a:r>
              <a:rPr lang="ru-RU" sz="2400" dirty="0" smtClean="0"/>
              <a:t>  На вторичную (потребительскую) упаковку наносится КИЗ </a:t>
            </a:r>
          </a:p>
          <a:p>
            <a:pPr marL="36000" algn="just"/>
            <a:r>
              <a:rPr lang="ru-RU" sz="2400" dirty="0" smtClean="0"/>
              <a:t>      в виде двумерного штрихового кода, пригодный для  </a:t>
            </a:r>
          </a:p>
          <a:p>
            <a:pPr marL="36000" algn="just"/>
            <a:r>
              <a:rPr lang="ru-RU" sz="2400" dirty="0" smtClean="0"/>
              <a:t>      машинного считывания, а его функция распознавания и </a:t>
            </a:r>
          </a:p>
          <a:p>
            <a:pPr marL="36000" algn="just"/>
            <a:r>
              <a:rPr lang="ru-RU" sz="2400" dirty="0" smtClean="0"/>
              <a:t>      коррекции ошибок должна быть эквивалентна или выше, </a:t>
            </a:r>
          </a:p>
          <a:p>
            <a:pPr marL="36000" algn="just"/>
            <a:r>
              <a:rPr lang="ru-RU" sz="2400" dirty="0" smtClean="0"/>
              <a:t>      чем у </a:t>
            </a:r>
            <a:r>
              <a:rPr lang="ru-RU" sz="2400" dirty="0" err="1" smtClean="0"/>
              <a:t>Data</a:t>
            </a:r>
            <a:r>
              <a:rPr lang="ru-RU" sz="2400" dirty="0" smtClean="0"/>
              <a:t> </a:t>
            </a:r>
            <a:r>
              <a:rPr lang="ru-RU" sz="2400" dirty="0" err="1" smtClean="0"/>
              <a:t>Matrix</a:t>
            </a:r>
            <a:r>
              <a:rPr lang="ru-RU" sz="2400" dirty="0" smtClean="0"/>
              <a:t> ЕСС200 (далее - </a:t>
            </a:r>
            <a:r>
              <a:rPr lang="ru-RU" sz="2400" dirty="0" err="1" smtClean="0"/>
              <a:t>DataMatrix</a:t>
            </a:r>
            <a:r>
              <a:rPr lang="ru-RU" sz="2400" dirty="0" smtClean="0"/>
              <a:t>). </a:t>
            </a:r>
          </a:p>
          <a:p>
            <a:pPr marL="36000" algn="just"/>
            <a:r>
              <a:rPr lang="ru-RU" sz="2400" dirty="0" smtClean="0"/>
              <a:t>      Соответствует ГОСТ Р ИСО/МЭК 16022-2008</a:t>
            </a:r>
            <a:endParaRPr lang="ru-RU" sz="2400" dirty="0"/>
          </a:p>
        </p:txBody>
      </p:sp>
      <p:pic>
        <p:nvPicPr>
          <p:cNvPr id="3074" name="Picture 2" descr="http://xn--80aeskxr.xn--p1ai/files/tij-images-ru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293096"/>
            <a:ext cx="3024336" cy="21602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4437112"/>
            <a:ext cx="17331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Код </a:t>
            </a:r>
          </a:p>
          <a:p>
            <a:pPr algn="ctr"/>
            <a:r>
              <a:rPr lang="en-US" dirty="0" err="1" smtClean="0"/>
              <a:t>DataMatrix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2123728" y="4653136"/>
            <a:ext cx="15841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012160" y="4365104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Уникальный </a:t>
            </a:r>
          </a:p>
          <a:p>
            <a:pPr algn="ctr"/>
            <a:r>
              <a:rPr lang="ru-RU" dirty="0" smtClean="0"/>
              <a:t>код ЛП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кода КИЗ на упаковках</a:t>
            </a:r>
            <a:endParaRPr lang="ru-RU" dirty="0"/>
          </a:p>
        </p:txBody>
      </p:sp>
      <p:pic>
        <p:nvPicPr>
          <p:cNvPr id="2050" name="Picture 2" descr="http://bit.samag.ru/uploads/articles/2016/06/46_48_Pharmacy_Control/Pic_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564904"/>
            <a:ext cx="7992888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Варианты информационного взаимодействия с ИС «Маркировка»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551836"/>
            <a:ext cx="86409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 Полуавтоматическая работа с использованием универсальной системы обмена (УСО). Интеграция через обмен файлами. </a:t>
            </a:r>
          </a:p>
          <a:p>
            <a:pPr algn="just"/>
            <a:endParaRPr lang="ru-RU" sz="28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 Автоматическая работа с использованием протокола обмена интерфейсного уровня. Полная интеграция.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Изменения в приказ МЗ СО от 28.12.2017 №2467-п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551837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 </a:t>
            </a:r>
            <a:r>
              <a:rPr lang="ru-RU" sz="2400" b="1" dirty="0" smtClean="0"/>
              <a:t>Обращаем Ваше внимание, что сроки по доработке </a:t>
            </a:r>
            <a:r>
              <a:rPr lang="en-US" sz="2400" b="1" dirty="0" smtClean="0"/>
              <a:t>     </a:t>
            </a:r>
          </a:p>
          <a:p>
            <a:pPr algn="just"/>
            <a:r>
              <a:rPr lang="ru-RU" sz="2400" b="1" dirty="0" smtClean="0"/>
              <a:t>программного обеспечения для интеграции с ФГИС МДЛП и приобретению сканеров будут перенесены на сентябрь 2018.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Благодарим за внимание !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3337848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 уважением, ГБУЗ СО «МИАЦ»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2110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 на документы по МДЛП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492896"/>
            <a:ext cx="705678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Сайт ФНС </a:t>
            </a:r>
          </a:p>
          <a:p>
            <a:r>
              <a:rPr lang="ru-RU" sz="2400" dirty="0" smtClean="0">
                <a:hlinkClick r:id="rId2"/>
              </a:rPr>
              <a:t>https://www.nalog.ru/rn66/taxation/labeling/med/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Сайт </a:t>
            </a:r>
            <a:r>
              <a:rPr lang="ru-RU" sz="2400" dirty="0" err="1" smtClean="0"/>
              <a:t>Росздравнадзор</a:t>
            </a:r>
            <a:r>
              <a:rPr lang="ru-RU" sz="2400" dirty="0" smtClean="0"/>
              <a:t> </a:t>
            </a:r>
          </a:p>
          <a:p>
            <a:r>
              <a:rPr lang="ru-RU" sz="2400" dirty="0" smtClean="0">
                <a:hlinkClick r:id="rId3"/>
              </a:rPr>
              <a:t>http://roszdravnadzor.ru/marking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Сайт ГБУЗ СО «МИАЦ» </a:t>
            </a:r>
          </a:p>
          <a:p>
            <a:r>
              <a:rPr lang="en-US" sz="2400" dirty="0" smtClean="0">
                <a:hlinkClick r:id="rId4"/>
              </a:rPr>
              <a:t>http://www.miacso.ru/index.php/markirovka-lp</a:t>
            </a:r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3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900" u="sng" dirty="0">
                <a:solidFill>
                  <a:schemeClr val="tx1"/>
                </a:solidFill>
              </a:rPr>
              <a:t>Для государства: </a:t>
            </a:r>
            <a:endParaRPr lang="ru-RU" sz="1900" u="sng" dirty="0" smtClean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профилактика </a:t>
            </a:r>
            <a:r>
              <a:rPr lang="ru-RU" sz="1900" dirty="0">
                <a:solidFill>
                  <a:schemeClr val="tx1"/>
                </a:solidFill>
              </a:rPr>
              <a:t>поступления в оборот и изъятие из оборота недоброкачественных, фальсифицированных и контрафактных лекарственных препаратов;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экономия </a:t>
            </a:r>
            <a:r>
              <a:rPr lang="ru-RU" sz="1900" dirty="0">
                <a:solidFill>
                  <a:schemeClr val="tx1"/>
                </a:solidFill>
              </a:rPr>
              <a:t>бюджетных средств;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контроль </a:t>
            </a:r>
            <a:r>
              <a:rPr lang="ru-RU" sz="1900" dirty="0">
                <a:solidFill>
                  <a:schemeClr val="tx1"/>
                </a:solidFill>
              </a:rPr>
              <a:t>адресности движения препаратов, закупаемых за счет бюджета, расходов на их приобретение; мониторинг ценообразования и предельных розничных цен на лекарственные препараты из списка ЖНВЛП;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оперативное </a:t>
            </a:r>
            <a:r>
              <a:rPr lang="ru-RU" sz="1900" dirty="0">
                <a:solidFill>
                  <a:schemeClr val="tx1"/>
                </a:solidFill>
              </a:rPr>
              <a:t>планирование и управление запасами и резервами препаратов на всех уровнях. </a:t>
            </a:r>
          </a:p>
          <a:p>
            <a:pPr marL="0" indent="0" algn="just">
              <a:buNone/>
            </a:pPr>
            <a:r>
              <a:rPr lang="ru-RU" sz="1900" u="sng" dirty="0" smtClean="0">
                <a:solidFill>
                  <a:schemeClr val="tx1"/>
                </a:solidFill>
              </a:rPr>
              <a:t>Для </a:t>
            </a:r>
            <a:r>
              <a:rPr lang="ru-RU" sz="1900" u="sng" dirty="0">
                <a:solidFill>
                  <a:schemeClr val="tx1"/>
                </a:solidFill>
              </a:rPr>
              <a:t>населения: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возможность </a:t>
            </a:r>
            <a:r>
              <a:rPr lang="ru-RU" sz="1900" dirty="0">
                <a:solidFill>
                  <a:schemeClr val="tx1"/>
                </a:solidFill>
              </a:rPr>
              <a:t>лично проверить легальность приобретаемого (получаемого) лекарственного </a:t>
            </a:r>
            <a:r>
              <a:rPr lang="ru-RU" sz="1900" dirty="0" smtClean="0">
                <a:solidFill>
                  <a:schemeClr val="tx1"/>
                </a:solidFill>
              </a:rPr>
              <a:t>препарата.</a:t>
            </a:r>
          </a:p>
          <a:p>
            <a:pPr marL="0" indent="0" algn="just">
              <a:buNone/>
            </a:pPr>
            <a:r>
              <a:rPr lang="ru-RU" sz="1900" u="sng" dirty="0" smtClean="0">
                <a:solidFill>
                  <a:schemeClr val="tx1"/>
                </a:solidFill>
              </a:rPr>
              <a:t>Для </a:t>
            </a:r>
            <a:r>
              <a:rPr lang="ru-RU" sz="1900" u="sng" dirty="0">
                <a:solidFill>
                  <a:schemeClr val="tx1"/>
                </a:solidFill>
              </a:rPr>
              <a:t>бизнеса: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снижение </a:t>
            </a:r>
            <a:r>
              <a:rPr lang="ru-RU" sz="1900" dirty="0">
                <a:solidFill>
                  <a:schemeClr val="tx1"/>
                </a:solidFill>
              </a:rPr>
              <a:t>издержек; уменьшение упущенной выгоды; соответствие требованиям для поставок продукции на международные рынки.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Основные цели приоритетного проекта МДЛП</a:t>
            </a:r>
          </a:p>
        </p:txBody>
      </p:sp>
    </p:spTree>
    <p:extLst>
      <p:ext uri="{BB962C8B-B14F-4D97-AF65-F5344CB8AC3E}">
        <p14:creationId xmlns:p14="http://schemas.microsoft.com/office/powerpoint/2010/main" val="41546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852960"/>
              </p:ext>
            </p:extLst>
          </p:nvPr>
        </p:nvGraphicFramePr>
        <p:xfrm>
          <a:off x="517240" y="1684362"/>
          <a:ext cx="8399355" cy="449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712968" cy="1252728"/>
          </a:xfrm>
        </p:spPr>
        <p:txBody>
          <a:bodyPr>
            <a:normAutofit/>
          </a:bodyPr>
          <a:lstStyle/>
          <a:p>
            <a:r>
              <a:rPr lang="ru-RU" dirty="0" smtClean="0"/>
              <a:t>Схема работы в ИС «Маркировка»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597420" y="1700808"/>
            <a:ext cx="5832648" cy="158417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ИС «Маркировка»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18645746">
            <a:off x="1611165" y="3334039"/>
            <a:ext cx="978408" cy="484632"/>
          </a:xfrm>
          <a:prstGeom prst="rightArrow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4024540" y="3690229"/>
            <a:ext cx="978408" cy="484632"/>
          </a:xfrm>
          <a:prstGeom prst="rightArrow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3729417">
            <a:off x="6603489" y="3315741"/>
            <a:ext cx="978408" cy="484632"/>
          </a:xfrm>
          <a:prstGeom prst="rightArrow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82386" y="4197936"/>
            <a:ext cx="214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Ввод в оборот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853885" y="4433785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Оборот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277731" y="4206628"/>
            <a:ext cx="2638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Вывод из оборота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020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586616"/>
          </a:xfrm>
        </p:spPr>
        <p:txBody>
          <a:bodyPr>
            <a:normAutofit/>
          </a:bodyPr>
          <a:lstStyle/>
          <a:p>
            <a:r>
              <a:rPr lang="ru-RU" dirty="0"/>
              <a:t>Этапы приоритетного проекта МДЛП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1 этап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51442500"/>
              </p:ext>
            </p:extLst>
          </p:nvPr>
        </p:nvGraphicFramePr>
        <p:xfrm>
          <a:off x="683568" y="3717032"/>
          <a:ext cx="7704856" cy="1296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>
          <a:xfrm>
            <a:off x="383352" y="5517232"/>
            <a:ext cx="8760648" cy="792088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25.10.2016г. </a:t>
            </a:r>
            <a:r>
              <a:rPr lang="ru-RU" dirty="0">
                <a:solidFill>
                  <a:schemeClr val="tx1"/>
                </a:solidFill>
              </a:rPr>
              <a:t>Утверждение паспорта проекта </a:t>
            </a:r>
            <a:r>
              <a:rPr lang="ru-RU" dirty="0" err="1" smtClean="0">
                <a:solidFill>
                  <a:schemeClr val="tx1"/>
                </a:solidFill>
              </a:rPr>
              <a:t>ИС«Маркировка</a:t>
            </a:r>
            <a:r>
              <a:rPr lang="ru-RU" dirty="0" smtClean="0">
                <a:solidFill>
                  <a:schemeClr val="tx1"/>
                </a:solidFill>
              </a:rPr>
              <a:t>»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бъект 6"/>
          <p:cNvSpPr txBox="1">
            <a:spLocks/>
          </p:cNvSpPr>
          <p:nvPr/>
        </p:nvSpPr>
        <p:spPr>
          <a:xfrm>
            <a:off x="383352" y="2996952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30.11.2016г. </a:t>
            </a:r>
            <a:r>
              <a:rPr lang="ru-RU" dirty="0">
                <a:solidFill>
                  <a:schemeClr val="tx1"/>
                </a:solidFill>
              </a:rPr>
              <a:t>Постановление Правительства РФ </a:t>
            </a:r>
            <a:r>
              <a:rPr lang="ru-RU" dirty="0" smtClean="0">
                <a:solidFill>
                  <a:schemeClr val="tx1"/>
                </a:solidFill>
              </a:rPr>
              <a:t>№1433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18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586616"/>
          </a:xfrm>
        </p:spPr>
        <p:txBody>
          <a:bodyPr>
            <a:normAutofit/>
          </a:bodyPr>
          <a:lstStyle/>
          <a:p>
            <a:r>
              <a:rPr lang="ru-RU" dirty="0"/>
              <a:t>Этапы приоритетного проекта МДЛП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 этап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39800410"/>
              </p:ext>
            </p:extLst>
          </p:nvPr>
        </p:nvGraphicFramePr>
        <p:xfrm>
          <a:off x="683568" y="3717032"/>
          <a:ext cx="7704856" cy="1296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>
          <a:xfrm>
            <a:off x="383352" y="5517232"/>
            <a:ext cx="8568952" cy="792088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Завершение </a:t>
            </a:r>
            <a:r>
              <a:rPr lang="ru-RU" dirty="0">
                <a:solidFill>
                  <a:schemeClr val="tx1"/>
                </a:solidFill>
              </a:rPr>
              <a:t>разработки проекта </a:t>
            </a:r>
          </a:p>
        </p:txBody>
      </p:sp>
      <p:sp>
        <p:nvSpPr>
          <p:cNvPr id="5" name="Объект 6"/>
          <p:cNvSpPr txBox="1">
            <a:spLocks/>
          </p:cNvSpPr>
          <p:nvPr/>
        </p:nvSpPr>
        <p:spPr>
          <a:xfrm>
            <a:off x="383352" y="2996952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01.01.2017г. – 31.12.2017г. Пилотный проект </a:t>
            </a:r>
          </a:p>
        </p:txBody>
      </p:sp>
    </p:spTree>
    <p:extLst>
      <p:ext uri="{BB962C8B-B14F-4D97-AF65-F5344CB8AC3E}">
        <p14:creationId xmlns:p14="http://schemas.microsoft.com/office/powerpoint/2010/main" val="57625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586616"/>
          </a:xfrm>
        </p:spPr>
        <p:txBody>
          <a:bodyPr>
            <a:normAutofit/>
          </a:bodyPr>
          <a:lstStyle/>
          <a:p>
            <a:r>
              <a:rPr lang="ru-RU" dirty="0"/>
              <a:t>Этапы приоритетного проекта МДЛП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chemeClr val="tx1"/>
                </a:solidFill>
              </a:rPr>
              <a:t>3</a:t>
            </a:r>
            <a:r>
              <a:rPr lang="ru-RU" dirty="0" smtClean="0">
                <a:solidFill>
                  <a:schemeClr val="tx1"/>
                </a:solidFill>
              </a:rPr>
              <a:t> этап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71876299"/>
              </p:ext>
            </p:extLst>
          </p:nvPr>
        </p:nvGraphicFramePr>
        <p:xfrm>
          <a:off x="683568" y="3717032"/>
          <a:ext cx="7704856" cy="1296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>
          <a:xfrm>
            <a:off x="383352" y="5229200"/>
            <a:ext cx="8568952" cy="1080120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01.01.2018г.-31.03.2018г. </a:t>
            </a:r>
            <a:r>
              <a:rPr lang="ru-RU" dirty="0">
                <a:solidFill>
                  <a:schemeClr val="tx1"/>
                </a:solidFill>
              </a:rPr>
              <a:t>ЖНВЛП &gt;500 </a:t>
            </a:r>
            <a:r>
              <a:rPr lang="ru-RU" dirty="0" err="1" smtClean="0">
                <a:solidFill>
                  <a:schemeClr val="tx1"/>
                </a:solidFill>
              </a:rPr>
              <a:t>руб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01.04.2018г.-30.09.2018г. </a:t>
            </a:r>
            <a:r>
              <a:rPr lang="ru-RU" dirty="0">
                <a:solidFill>
                  <a:schemeClr val="tx1"/>
                </a:solidFill>
              </a:rPr>
              <a:t>ЖНВЛП&gt;100руб.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6"/>
          <p:cNvSpPr txBox="1">
            <a:spLocks/>
          </p:cNvSpPr>
          <p:nvPr/>
        </p:nvSpPr>
        <p:spPr>
          <a:xfrm>
            <a:off x="383352" y="2996952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01.01.2018г. </a:t>
            </a:r>
            <a:r>
              <a:rPr lang="ru-RU" dirty="0">
                <a:solidFill>
                  <a:schemeClr val="tx1"/>
                </a:solidFill>
              </a:rPr>
              <a:t>введение маркировки для 7 ВЗН</a:t>
            </a:r>
          </a:p>
        </p:txBody>
      </p:sp>
    </p:spTree>
    <p:extLst>
      <p:ext uri="{BB962C8B-B14F-4D97-AF65-F5344CB8AC3E}">
        <p14:creationId xmlns:p14="http://schemas.microsoft.com/office/powerpoint/2010/main" val="337595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586616"/>
          </a:xfrm>
        </p:spPr>
        <p:txBody>
          <a:bodyPr>
            <a:normAutofit/>
          </a:bodyPr>
          <a:lstStyle/>
          <a:p>
            <a:r>
              <a:rPr lang="ru-RU" dirty="0"/>
              <a:t>Этапы приоритетного проекта МДЛП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chemeClr val="tx1"/>
                </a:solidFill>
              </a:rPr>
              <a:t>4</a:t>
            </a:r>
            <a:r>
              <a:rPr lang="ru-RU" dirty="0" smtClean="0">
                <a:solidFill>
                  <a:schemeClr val="tx1"/>
                </a:solidFill>
              </a:rPr>
              <a:t> этап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70843112"/>
              </p:ext>
            </p:extLst>
          </p:nvPr>
        </p:nvGraphicFramePr>
        <p:xfrm>
          <a:off x="683568" y="3717032"/>
          <a:ext cx="7704856" cy="1296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бъект 6"/>
          <p:cNvSpPr txBox="1">
            <a:spLocks/>
          </p:cNvSpPr>
          <p:nvPr/>
        </p:nvSpPr>
        <p:spPr>
          <a:xfrm>
            <a:off x="251520" y="5301208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01.01.2019г. </a:t>
            </a:r>
            <a:r>
              <a:rPr lang="ru-RU" dirty="0">
                <a:solidFill>
                  <a:schemeClr val="tx1"/>
                </a:solidFill>
              </a:rPr>
              <a:t>Охват маркировкой 100 % ЛП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96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маркировки всех ЛП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420888"/>
            <a:ext cx="8215825" cy="3672408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1"/>
                </a:solidFill>
              </a:rPr>
              <a:t>22 декабря 2017 года Госдума приняла </a:t>
            </a:r>
            <a:r>
              <a:rPr lang="ru-RU" dirty="0">
                <a:solidFill>
                  <a:schemeClr val="tx1"/>
                </a:solidFill>
                <a:hlinkClick r:id="rId2"/>
              </a:rPr>
              <a:t>закон</a:t>
            </a:r>
            <a:r>
              <a:rPr lang="ru-RU" dirty="0">
                <a:solidFill>
                  <a:schemeClr val="tx1"/>
                </a:solidFill>
              </a:rPr>
              <a:t> «О внесении изменений в Федеральный закон «Об обращении лекарственных средств», предусматривающий поэтапное внедрение системы мониторинга движения лекарственных препаратов для медицинского применения. 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1"/>
                </a:solidFill>
              </a:rPr>
              <a:t>В итоговом варианте документа говорится, что обязательная маркировка для всех лекарств начинается с 1 января 2020 года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7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387</TotalTime>
  <Words>611</Words>
  <Application>Microsoft Office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Мониторинг движения лекарственных препаратов</vt:lpstr>
      <vt:lpstr>Ссылки на документы по МДЛП</vt:lpstr>
      <vt:lpstr>Основные цели приоритетного проекта МДЛП</vt:lpstr>
      <vt:lpstr>Схема работы в ИС «Маркировка»</vt:lpstr>
      <vt:lpstr>Этапы приоритетного проекта МДЛП  1 этап</vt:lpstr>
      <vt:lpstr>Этапы приоритетного проекта МДЛП  2 этап</vt:lpstr>
      <vt:lpstr>Этапы приоритетного проекта МДЛП  3 этап</vt:lpstr>
      <vt:lpstr>Этапы приоритетного проекта МДЛП  4 этап</vt:lpstr>
      <vt:lpstr>Начало маркировки всех ЛП</vt:lpstr>
      <vt:lpstr>Тестирование ФГИС МДЛП</vt:lpstr>
      <vt:lpstr>Организационные вопросы в аптеке при работе с ИС «Маркировка»</vt:lpstr>
      <vt:lpstr>Информация КИЗ</vt:lpstr>
      <vt:lpstr>Пример кода КИЗ на упаковках</vt:lpstr>
      <vt:lpstr>Варианты информационного взаимодействия с ИС «Маркировка» </vt:lpstr>
      <vt:lpstr>Изменения в приказ МЗ СО от 28.12.2017 №2467-п</vt:lpstr>
      <vt:lpstr>Благодарим за внимание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движения лекарственных препаратов</dc:title>
  <dc:creator>petrenko</dc:creator>
  <cp:lastModifiedBy>Ильина Валентина Николаевна</cp:lastModifiedBy>
  <cp:revision>65</cp:revision>
  <dcterms:created xsi:type="dcterms:W3CDTF">2018-01-29T10:32:58Z</dcterms:created>
  <dcterms:modified xsi:type="dcterms:W3CDTF">2018-02-08T04:47:49Z</dcterms:modified>
</cp:coreProperties>
</file>